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5075" cx="9144000"/>
  <p:notesSz cx="6858000" cy="9144000"/>
  <p:embeddedFontLst>
    <p:embeddedFont>
      <p:font typeface="Spline Sans"/>
      <p:regular r:id="rId17"/>
      <p:bold r:id="rId18"/>
    </p:embeddedFont>
    <p:embeddedFont>
      <p:font typeface="Spline Sans Light"/>
      <p:regular r:id="rId19"/>
      <p:bold r:id="rId20"/>
    </p:embeddedFont>
    <p:embeddedFont>
      <p:font typeface="Quicksand Medium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lineSansLight-bold.fntdata"/><Relationship Id="rId11" Type="http://schemas.openxmlformats.org/officeDocument/2006/relationships/slide" Target="slides/slide6.xml"/><Relationship Id="rId22" Type="http://schemas.openxmlformats.org/officeDocument/2006/relationships/font" Target="fonts/QuicksandMedium-bold.fntdata"/><Relationship Id="rId10" Type="http://schemas.openxmlformats.org/officeDocument/2006/relationships/slide" Target="slides/slide5.xml"/><Relationship Id="rId21" Type="http://schemas.openxmlformats.org/officeDocument/2006/relationships/font" Target="fonts/QuicksandMedium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pline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plineSansLight-regular.fntdata"/><Relationship Id="rId6" Type="http://schemas.openxmlformats.org/officeDocument/2006/relationships/slide" Target="slides/slide1.xml"/><Relationship Id="rId18" Type="http://schemas.openxmlformats.org/officeDocument/2006/relationships/font" Target="fonts/Spline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19e68b1b8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19e68b1b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5b1fe638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25b1fe63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e91f40a13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ce91f40a1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19e68b1b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d19e68b1b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door Carina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c1ab4d702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c1ab4d70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voorstellen: rol toelichten en van welke gemeenschap maken wij deel uit? Uitnodiging naar het publiek: van welke gemeenschap maak jij deel uit?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19e68b1b8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19e68b1b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door Carina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5b1fe638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5b1fe638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door Carina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19e68b1b8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d19e68b1b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5b1fe6382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5b1fe638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Gezamenlijk</a:t>
            </a:r>
            <a:r>
              <a:rPr lang="nl-NL"/>
              <a:t>: Carina licht de uitdagingen en dilemma’s toe, Stanley vertelt vervolgens hoe dit is omgedraaid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5b1fe6382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25b1fe638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5b1fe6382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25b1fe638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. Titelslide met foto 1">
  <p:cSld name="A. Titelslide met foto 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1098550" y="-209550"/>
            <a:ext cx="6210300" cy="4618800"/>
          </a:xfrm>
          <a:prstGeom prst="roundRect">
            <a:avLst>
              <a:gd fmla="val 3824" name="adj"/>
            </a:avLst>
          </a:prstGeom>
          <a:solidFill>
            <a:schemeClr val="accent6"/>
          </a:solidFill>
          <a:ln>
            <a:noFill/>
          </a:ln>
        </p:spPr>
      </p:sp>
      <p:sp>
        <p:nvSpPr>
          <p:cNvPr id="11" name="Google Shape;11;p2"/>
          <p:cNvSpPr/>
          <p:nvPr>
            <p:ph idx="1" type="body"/>
          </p:nvPr>
        </p:nvSpPr>
        <p:spPr>
          <a:xfrm>
            <a:off x="-363538" y="2573338"/>
            <a:ext cx="3475038" cy="2146300"/>
          </a:xfrm>
          <a:prstGeom prst="roundRect">
            <a:avLst>
              <a:gd fmla="val 8748" name="adj"/>
            </a:avLst>
          </a:prstGeom>
          <a:solidFill>
            <a:srgbClr val="DF3557">
              <a:alpha val="18870"/>
            </a:srgbClr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AE1E6"/>
              </a:buClr>
              <a:buSzPts val="100"/>
              <a:buFont typeface="Arial"/>
              <a:buNone/>
              <a:defRPr sz="100">
                <a:solidFill>
                  <a:srgbClr val="FAE1E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AE1E6"/>
              </a:buClr>
              <a:buSzPts val="100"/>
              <a:buNone/>
              <a:defRPr sz="100">
                <a:solidFill>
                  <a:srgbClr val="FAE1E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AE1E6"/>
              </a:buClr>
              <a:buSzPts val="100"/>
              <a:buNone/>
              <a:defRPr sz="100">
                <a:solidFill>
                  <a:srgbClr val="FAE1E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AE1E6"/>
              </a:buClr>
              <a:buSzPts val="100"/>
              <a:buNone/>
              <a:defRPr sz="100">
                <a:solidFill>
                  <a:srgbClr val="FAE1E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AE1E6"/>
              </a:buClr>
              <a:buSzPts val="100"/>
              <a:buNone/>
              <a:defRPr sz="100">
                <a:solidFill>
                  <a:srgbClr val="FAE1E6"/>
                </a:solidFill>
              </a:defRPr>
            </a:lvl5pPr>
            <a:lvl6pPr indent="-2349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AE1E6"/>
              </a:buClr>
              <a:buSzPts val="100"/>
              <a:buChar char="•"/>
              <a:defRPr sz="100">
                <a:solidFill>
                  <a:srgbClr val="FAE1E6"/>
                </a:solidFill>
              </a:defRPr>
            </a:lvl6pPr>
            <a:lvl7pPr indent="-2349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AE1E6"/>
              </a:buClr>
              <a:buSzPts val="100"/>
              <a:buChar char="•"/>
              <a:defRPr sz="100">
                <a:solidFill>
                  <a:srgbClr val="FAE1E6"/>
                </a:solidFill>
              </a:defRPr>
            </a:lvl7pPr>
            <a:lvl8pPr indent="-23495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AE1E6"/>
              </a:buClr>
              <a:buSzPts val="100"/>
              <a:buChar char="•"/>
              <a:defRPr sz="100">
                <a:solidFill>
                  <a:srgbClr val="FAE1E6"/>
                </a:solidFill>
              </a:defRPr>
            </a:lvl8pPr>
            <a:lvl9pPr indent="-2349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AE1E6"/>
              </a:buClr>
              <a:buSzPts val="100"/>
              <a:buChar char="•"/>
              <a:defRPr sz="100">
                <a:solidFill>
                  <a:srgbClr val="FAE1E6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>
            <p:ph idx="3" type="body"/>
          </p:nvPr>
        </p:nvSpPr>
        <p:spPr>
          <a:xfrm>
            <a:off x="-363538" y="1673225"/>
            <a:ext cx="1814513" cy="2738438"/>
          </a:xfrm>
          <a:prstGeom prst="roundRect">
            <a:avLst>
              <a:gd fmla="val 8799" name="adj"/>
            </a:avLst>
          </a:prstGeom>
          <a:solidFill>
            <a:srgbClr val="85CC97">
              <a:alpha val="308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4EDDB"/>
              </a:buClr>
              <a:buSzPts val="100"/>
              <a:buFont typeface="Arial"/>
              <a:buNone/>
              <a:defRPr sz="100">
                <a:solidFill>
                  <a:srgbClr val="D4EDD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4EDDB"/>
              </a:buClr>
              <a:buSzPts val="100"/>
              <a:buNone/>
              <a:defRPr sz="100">
                <a:solidFill>
                  <a:srgbClr val="D4EDD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4EDDB"/>
              </a:buClr>
              <a:buSzPts val="100"/>
              <a:buNone/>
              <a:defRPr sz="100">
                <a:solidFill>
                  <a:srgbClr val="D4EDD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4EDDB"/>
              </a:buClr>
              <a:buSzPts val="100"/>
              <a:buNone/>
              <a:defRPr sz="100">
                <a:solidFill>
                  <a:srgbClr val="D4EDDB"/>
                </a:solidFill>
              </a:defRPr>
            </a:lvl4pPr>
            <a:lvl5pPr indent="-228600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4EDDB"/>
              </a:buClr>
              <a:buSzPts val="100"/>
              <a:buNone/>
              <a:defRPr sz="100">
                <a:solidFill>
                  <a:srgbClr val="D4EDDB"/>
                </a:solidFill>
              </a:defRPr>
            </a:lvl5pPr>
            <a:lvl6pPr indent="-2349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4EDDB"/>
              </a:buClr>
              <a:buSzPts val="100"/>
              <a:buChar char="•"/>
              <a:defRPr sz="100">
                <a:solidFill>
                  <a:srgbClr val="D4EDDB"/>
                </a:solidFill>
              </a:defRPr>
            </a:lvl6pPr>
            <a:lvl7pPr indent="-2349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4EDDB"/>
              </a:buClr>
              <a:buSzPts val="100"/>
              <a:buChar char="•"/>
              <a:defRPr sz="100">
                <a:solidFill>
                  <a:srgbClr val="D4EDDB"/>
                </a:solidFill>
              </a:defRPr>
            </a:lvl7pPr>
            <a:lvl8pPr indent="-2349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4EDDB"/>
              </a:buClr>
              <a:buSzPts val="100"/>
              <a:buChar char="•"/>
              <a:defRPr sz="100">
                <a:solidFill>
                  <a:srgbClr val="D4EDDB"/>
                </a:solidFill>
              </a:defRPr>
            </a:lvl8pPr>
            <a:lvl9pPr indent="-2349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4EDDB"/>
              </a:buClr>
              <a:buSzPts val="100"/>
              <a:buChar char="•"/>
              <a:defRPr sz="100">
                <a:solidFill>
                  <a:srgbClr val="D4EDDB"/>
                </a:solidFill>
              </a:defRPr>
            </a:lvl9pPr>
          </a:lstStyle>
          <a:p/>
        </p:txBody>
      </p:sp>
      <p:sp>
        <p:nvSpPr>
          <p:cNvPr id="13" name="Google Shape;13;p2"/>
          <p:cNvSpPr/>
          <p:nvPr>
            <p:ph idx="4" type="body"/>
          </p:nvPr>
        </p:nvSpPr>
        <p:spPr>
          <a:xfrm>
            <a:off x="365090" y="2924175"/>
            <a:ext cx="5954748" cy="2146300"/>
          </a:xfrm>
          <a:prstGeom prst="roundRect">
            <a:avLst>
              <a:gd fmla="val 827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"/>
              <a:buFont typeface="Arial"/>
              <a:buNone/>
              <a:defRPr sz="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5pPr>
            <a:lvl6pPr indent="-2349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Char char="•"/>
              <a:defRPr sz="100">
                <a:solidFill>
                  <a:schemeClr val="lt1"/>
                </a:solidFill>
              </a:defRPr>
            </a:lvl6pPr>
            <a:lvl7pPr indent="-2349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Char char="•"/>
              <a:defRPr sz="100">
                <a:solidFill>
                  <a:schemeClr val="lt1"/>
                </a:solidFill>
              </a:defRPr>
            </a:lvl7pPr>
            <a:lvl8pPr indent="-2349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Char char="•"/>
              <a:defRPr sz="100">
                <a:solidFill>
                  <a:schemeClr val="lt1"/>
                </a:solidFill>
              </a:defRPr>
            </a:lvl8pPr>
            <a:lvl9pPr indent="-2349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Char char="•"/>
              <a:defRPr sz="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5" type="body"/>
          </p:nvPr>
        </p:nvSpPr>
        <p:spPr>
          <a:xfrm>
            <a:off x="665956" y="4610546"/>
            <a:ext cx="5353050" cy="237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None/>
              <a:defRPr sz="95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950"/>
              <a:buNone/>
              <a:defRPr sz="95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6" type="subTitle"/>
          </p:nvPr>
        </p:nvSpPr>
        <p:spPr>
          <a:xfrm>
            <a:off x="666000" y="4079717"/>
            <a:ext cx="5353200" cy="388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Medium"/>
              <a:buNone/>
              <a:defRPr sz="2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666000" y="3247537"/>
            <a:ext cx="53532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Quicksand SemiBold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7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8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. Slotdia" showMasterSp="0">
  <p:cSld name="J. Slotslid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504000" y="3024000"/>
            <a:ext cx="36000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nl-NL" sz="2700" u="none" cap="none" strike="noStrik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Van zorgen voor naar samen leven.</a:t>
            </a:r>
            <a:endParaRPr>
              <a:solidFill>
                <a:schemeClr val="l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descr="Afbeelding met Graphics, Lettertype, logo, symbool&#10;&#10;Automatisch gegenereerde beschrijving" id="79" name="Google Shape;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5429" y="4246494"/>
            <a:ext cx="718071" cy="702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. Titelslide met foto 2">
  <p:cSld name="B. Titelslide met foto 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>
            <p:ph idx="2" type="pic"/>
          </p:nvPr>
        </p:nvSpPr>
        <p:spPr>
          <a:xfrm>
            <a:off x="1098550" y="-209550"/>
            <a:ext cx="6210300" cy="4440238"/>
          </a:xfrm>
          <a:prstGeom prst="roundRect">
            <a:avLst>
              <a:gd fmla="val 3824" name="adj"/>
            </a:avLst>
          </a:prstGeom>
          <a:solidFill>
            <a:schemeClr val="accent6"/>
          </a:solidFill>
          <a:ln>
            <a:noFill/>
          </a:ln>
        </p:spPr>
      </p:sp>
      <p:sp>
        <p:nvSpPr>
          <p:cNvPr id="19" name="Google Shape;19;p3"/>
          <p:cNvSpPr/>
          <p:nvPr>
            <p:ph idx="1" type="body"/>
          </p:nvPr>
        </p:nvSpPr>
        <p:spPr>
          <a:xfrm>
            <a:off x="-363538" y="2983014"/>
            <a:ext cx="3475038" cy="1743025"/>
          </a:xfrm>
          <a:prstGeom prst="roundRect">
            <a:avLst>
              <a:gd fmla="val 8748" name="adj"/>
            </a:avLst>
          </a:prstGeom>
          <a:solidFill>
            <a:srgbClr val="DF3557">
              <a:alpha val="18870"/>
            </a:srgbClr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"/>
              <a:buFont typeface="Arial"/>
              <a:buNone/>
              <a:defRPr sz="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"/>
              <a:buNone/>
              <a:defRPr sz="1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2349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AE1E6"/>
              </a:buClr>
              <a:buSzPts val="100"/>
              <a:buChar char="•"/>
              <a:defRPr sz="100">
                <a:solidFill>
                  <a:srgbClr val="FAE1E6"/>
                </a:solidFill>
              </a:defRPr>
            </a:lvl8pPr>
            <a:lvl9pPr indent="-2349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AE1E6"/>
              </a:buClr>
              <a:buSzPts val="100"/>
              <a:buChar char="•"/>
              <a:defRPr sz="100">
                <a:solidFill>
                  <a:srgbClr val="FAE1E6"/>
                </a:solidFill>
              </a:defRPr>
            </a:lvl9pPr>
          </a:lstStyle>
          <a:p/>
        </p:txBody>
      </p:sp>
      <p:sp>
        <p:nvSpPr>
          <p:cNvPr id="20" name="Google Shape;20;p3"/>
          <p:cNvSpPr/>
          <p:nvPr>
            <p:ph idx="3" type="body"/>
          </p:nvPr>
        </p:nvSpPr>
        <p:spPr>
          <a:xfrm>
            <a:off x="-363538" y="2033741"/>
            <a:ext cx="1814513" cy="2374388"/>
          </a:xfrm>
          <a:prstGeom prst="roundRect">
            <a:avLst>
              <a:gd fmla="val 8799" name="adj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2F0F0"/>
              </a:buClr>
              <a:buSzPts val="100"/>
              <a:buFont typeface="Arial"/>
              <a:buNone/>
              <a:defRPr sz="100">
                <a:solidFill>
                  <a:srgbClr val="D2F0F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2F0F0"/>
              </a:buClr>
              <a:buSzPts val="100"/>
              <a:buNone/>
              <a:defRPr sz="100">
                <a:solidFill>
                  <a:srgbClr val="D2F0F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2F0F0"/>
              </a:buClr>
              <a:buSzPts val="100"/>
              <a:buNone/>
              <a:defRPr sz="100">
                <a:solidFill>
                  <a:srgbClr val="D2F0F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2F0F0"/>
              </a:buClr>
              <a:buSzPts val="100"/>
              <a:buNone/>
              <a:defRPr sz="100">
                <a:solidFill>
                  <a:srgbClr val="D2F0F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2F0F0"/>
              </a:buClr>
              <a:buSzPts val="100"/>
              <a:buNone/>
              <a:defRPr sz="100">
                <a:solidFill>
                  <a:srgbClr val="D2F0F0"/>
                </a:solidFill>
              </a:defRPr>
            </a:lvl5pPr>
            <a:lvl6pPr indent="-2349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2F0F0"/>
              </a:buClr>
              <a:buSzPts val="100"/>
              <a:buChar char="•"/>
              <a:defRPr sz="100">
                <a:solidFill>
                  <a:srgbClr val="D2F0F0"/>
                </a:solidFill>
              </a:defRPr>
            </a:lvl6pPr>
            <a:lvl7pPr indent="-2349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2F0F0"/>
              </a:buClr>
              <a:buSzPts val="100"/>
              <a:buChar char="•"/>
              <a:defRPr sz="100">
                <a:solidFill>
                  <a:srgbClr val="D2F0F0"/>
                </a:solidFill>
              </a:defRPr>
            </a:lvl7pPr>
            <a:lvl8pPr indent="-2349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2F0F0"/>
              </a:buClr>
              <a:buSzPts val="100"/>
              <a:buChar char="•"/>
              <a:defRPr sz="100">
                <a:solidFill>
                  <a:srgbClr val="D2F0F0"/>
                </a:solidFill>
              </a:defRPr>
            </a:lvl8pPr>
            <a:lvl9pPr indent="-2349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2F0F0"/>
              </a:buClr>
              <a:buSzPts val="100"/>
              <a:buChar char="•"/>
              <a:defRPr sz="100">
                <a:solidFill>
                  <a:srgbClr val="D2F0F0"/>
                </a:solidFill>
              </a:defRPr>
            </a:lvl9pPr>
          </a:lstStyle>
          <a:p/>
        </p:txBody>
      </p:sp>
      <p:sp>
        <p:nvSpPr>
          <p:cNvPr id="21" name="Google Shape;21;p3"/>
          <p:cNvSpPr/>
          <p:nvPr>
            <p:ph idx="4" type="body"/>
          </p:nvPr>
        </p:nvSpPr>
        <p:spPr>
          <a:xfrm>
            <a:off x="365090" y="3327449"/>
            <a:ext cx="5945275" cy="1743026"/>
          </a:xfrm>
          <a:prstGeom prst="roundRect">
            <a:avLst>
              <a:gd fmla="val 1038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"/>
              <a:buFont typeface="Arial"/>
              <a:buNone/>
              <a:defRPr sz="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5pPr>
            <a:lvl6pPr indent="-2349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Char char="•"/>
              <a:defRPr sz="100">
                <a:solidFill>
                  <a:schemeClr val="lt1"/>
                </a:solidFill>
              </a:defRPr>
            </a:lvl6pPr>
            <a:lvl7pPr indent="-2349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Char char="•"/>
              <a:defRPr sz="100">
                <a:solidFill>
                  <a:schemeClr val="lt1"/>
                </a:solidFill>
              </a:defRPr>
            </a:lvl7pPr>
            <a:lvl8pPr indent="-2349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Char char="•"/>
              <a:defRPr sz="100">
                <a:solidFill>
                  <a:schemeClr val="lt1"/>
                </a:solidFill>
              </a:defRPr>
            </a:lvl8pPr>
            <a:lvl9pPr indent="-2349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Char char="•"/>
              <a:defRPr sz="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5" type="body"/>
          </p:nvPr>
        </p:nvSpPr>
        <p:spPr>
          <a:xfrm>
            <a:off x="666750" y="4492518"/>
            <a:ext cx="5353050" cy="388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None/>
              <a:defRPr sz="95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950"/>
              <a:buNone/>
              <a:defRPr sz="95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subTitle"/>
          </p:nvPr>
        </p:nvSpPr>
        <p:spPr>
          <a:xfrm>
            <a:off x="666000" y="3979888"/>
            <a:ext cx="5353200" cy="4517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Medium"/>
              <a:buNone/>
              <a:defRPr sz="2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666000" y="3631577"/>
            <a:ext cx="5353200" cy="402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Quicksand SemiBold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73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. Titelslide met foto vrijstaande medewerkers">
  <p:cSld name="C. Titelslide met foto vrijstaande medewerker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>
            <p:ph idx="1" type="body"/>
          </p:nvPr>
        </p:nvSpPr>
        <p:spPr>
          <a:xfrm>
            <a:off x="1101213" y="-321186"/>
            <a:ext cx="6217161" cy="4557082"/>
          </a:xfrm>
          <a:prstGeom prst="roundRect">
            <a:avLst>
              <a:gd fmla="val 4145" name="adj"/>
            </a:avLst>
          </a:prstGeom>
          <a:solidFill>
            <a:srgbClr val="DF3557">
              <a:alpha val="18870"/>
            </a:srgbClr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00"/>
              <a:buFont typeface="Arial"/>
              <a:buNone/>
              <a:defRPr sz="1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"/>
              <a:buNone/>
              <a:defRPr sz="100">
                <a:solidFill>
                  <a:schemeClr val="l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00"/>
              <a:buNone/>
              <a:defRPr sz="100">
                <a:solidFill>
                  <a:schemeClr val="l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00"/>
              <a:buNone/>
              <a:defRPr sz="100">
                <a:solidFill>
                  <a:schemeClr val="l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00"/>
              <a:buNone/>
              <a:defRPr sz="100"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/>
          <p:nvPr>
            <p:ph idx="2" type="body"/>
          </p:nvPr>
        </p:nvSpPr>
        <p:spPr>
          <a:xfrm>
            <a:off x="-196850" y="2407367"/>
            <a:ext cx="2022475" cy="2374388"/>
          </a:xfrm>
          <a:prstGeom prst="roundRect">
            <a:avLst>
              <a:gd fmla="val 8305" name="adj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00"/>
              <a:buFont typeface="Arial"/>
              <a:buNone/>
              <a:defRPr sz="1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"/>
              <a:buNone/>
              <a:defRPr sz="100">
                <a:solidFill>
                  <a:schemeClr val="l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00"/>
              <a:buNone/>
              <a:defRPr sz="100">
                <a:solidFill>
                  <a:schemeClr val="l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00"/>
              <a:buNone/>
              <a:defRPr sz="100">
                <a:solidFill>
                  <a:schemeClr val="l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00"/>
              <a:buNone/>
              <a:defRPr sz="100"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" name="Google Shape;28;p4"/>
          <p:cNvSpPr/>
          <p:nvPr>
            <p:ph idx="3" type="body"/>
          </p:nvPr>
        </p:nvSpPr>
        <p:spPr>
          <a:xfrm>
            <a:off x="360516" y="2759246"/>
            <a:ext cx="4942349" cy="1701322"/>
          </a:xfrm>
          <a:prstGeom prst="roundRect">
            <a:avLst>
              <a:gd fmla="val 1038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"/>
              <a:buFont typeface="Arial"/>
              <a:buNone/>
              <a:defRPr sz="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4" type="body"/>
          </p:nvPr>
        </p:nvSpPr>
        <p:spPr>
          <a:xfrm>
            <a:off x="666750" y="3923915"/>
            <a:ext cx="4336185" cy="388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None/>
              <a:defRPr sz="95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950"/>
              <a:buNone/>
              <a:defRPr sz="95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3744" l="0" r="0" t="0"/>
          <a:stretch/>
        </p:blipFill>
        <p:spPr>
          <a:xfrm flipH="1">
            <a:off x="1742400" y="-615225"/>
            <a:ext cx="3425900" cy="49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5" type="subTitle"/>
          </p:nvPr>
        </p:nvSpPr>
        <p:spPr>
          <a:xfrm>
            <a:off x="666000" y="3410784"/>
            <a:ext cx="4336306" cy="4517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Medium"/>
              <a:buNone/>
              <a:defRPr sz="2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Font typeface="Quicksand Medium"/>
              <a:buNone/>
              <a:defRPr sz="1500"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Quicksand Medium"/>
              <a:buNone/>
              <a:defRPr sz="1350"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None/>
              <a:defRPr sz="1200"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None/>
              <a:defRPr sz="1200"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None/>
              <a:defRPr sz="1200"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None/>
              <a:defRPr sz="1200"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None/>
              <a:defRPr sz="1200"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None/>
              <a:defRPr sz="1200"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type="ctrTitle"/>
          </p:nvPr>
        </p:nvSpPr>
        <p:spPr>
          <a:xfrm>
            <a:off x="666000" y="3056087"/>
            <a:ext cx="4336306" cy="402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Quicksand SemiBold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 b="8003" l="0" r="0" t="0"/>
          <a:stretch/>
        </p:blipFill>
        <p:spPr>
          <a:xfrm flipH="1">
            <a:off x="1485999" y="-734225"/>
            <a:ext cx="8074651" cy="495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Titelslide zonder foto">
  <p:cSld name="D. Titelslide zonder foto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723481" cy="3496826"/>
          </a:xfrm>
          <a:prstGeom prst="rect">
            <a:avLst/>
          </a:prstGeom>
          <a:solidFill>
            <a:srgbClr val="DF3557">
              <a:alpha val="188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-207666" y="2082470"/>
            <a:ext cx="2491991" cy="1789682"/>
          </a:xfrm>
          <a:prstGeom prst="roundRect">
            <a:avLst>
              <a:gd fmla="val 10176" name="adj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362978" y="2457796"/>
            <a:ext cx="4942349" cy="1701322"/>
          </a:xfrm>
          <a:prstGeom prst="roundRect">
            <a:avLst>
              <a:gd fmla="val 939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666750" y="3628065"/>
            <a:ext cx="5922012" cy="388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None/>
              <a:defRPr sz="95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950"/>
              <a:buNone/>
              <a:defRPr sz="95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 sz="95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subTitle"/>
          </p:nvPr>
        </p:nvSpPr>
        <p:spPr>
          <a:xfrm>
            <a:off x="665999" y="3121658"/>
            <a:ext cx="5922177" cy="4517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Medium"/>
              <a:buNone/>
              <a:defRPr sz="2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0" name="Google Shape;40;p5"/>
          <p:cNvSpPr txBox="1"/>
          <p:nvPr>
            <p:ph type="ctrTitle"/>
          </p:nvPr>
        </p:nvSpPr>
        <p:spPr>
          <a:xfrm>
            <a:off x="666000" y="2766950"/>
            <a:ext cx="6020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Quicksand SemiBold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7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. Tussenslide">
  <p:cSld name="E. Tussen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8151019" y="4114800"/>
            <a:ext cx="800100" cy="650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1453662" y="1822101"/>
            <a:ext cx="3483428" cy="2562330"/>
          </a:xfrm>
          <a:prstGeom prst="roundRect">
            <a:avLst>
              <a:gd fmla="val 8039" name="adj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-468923" y="1091821"/>
            <a:ext cx="3392993" cy="2920821"/>
          </a:xfrm>
          <a:prstGeom prst="roundRect">
            <a:avLst>
              <a:gd fmla="val 6117" name="adj"/>
            </a:avLst>
          </a:prstGeom>
          <a:solidFill>
            <a:srgbClr val="85CC97">
              <a:alpha val="30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338296" y="2368062"/>
            <a:ext cx="5004078" cy="1410118"/>
          </a:xfrm>
          <a:prstGeom prst="roundRect">
            <a:avLst>
              <a:gd fmla="val 1714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46" name="Google Shape;46;p6"/>
          <p:cNvSpPr txBox="1"/>
          <p:nvPr>
            <p:ph type="ctrTitle"/>
          </p:nvPr>
        </p:nvSpPr>
        <p:spPr>
          <a:xfrm>
            <a:off x="666000" y="2691048"/>
            <a:ext cx="4433824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Quicksand SemiBold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7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. Contentslide 1 tekstvlak">
  <p:cSld name="F. Contentslide 1 tekstvla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8151019" y="4114800"/>
            <a:ext cx="800100" cy="650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702000" y="1458000"/>
            <a:ext cx="7336800" cy="3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·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2" type="subTitle"/>
          </p:nvPr>
        </p:nvSpPr>
        <p:spPr>
          <a:xfrm>
            <a:off x="694800" y="864000"/>
            <a:ext cx="8136000" cy="4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Medium"/>
              <a:buNone/>
              <a:defRPr sz="2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1" name="Google Shape;51;p7"/>
          <p:cNvSpPr txBox="1"/>
          <p:nvPr>
            <p:ph type="ctrTitle"/>
          </p:nvPr>
        </p:nvSpPr>
        <p:spPr>
          <a:xfrm>
            <a:off x="694800" y="0"/>
            <a:ext cx="8136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Quicksand SemiBold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/>
          <p:nvPr/>
        </p:nvSpPr>
        <p:spPr>
          <a:xfrm>
            <a:off x="-475771" y="203200"/>
            <a:ext cx="660189" cy="3289815"/>
          </a:xfrm>
          <a:prstGeom prst="roundRect">
            <a:avLst>
              <a:gd fmla="val 26291" name="adj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-309032" y="-135645"/>
            <a:ext cx="660189" cy="1282700"/>
          </a:xfrm>
          <a:prstGeom prst="roundRect">
            <a:avLst>
              <a:gd fmla="val 26291" name="adj"/>
            </a:avLst>
          </a:prstGeom>
          <a:solidFill>
            <a:srgbClr val="85CC97">
              <a:alpha val="30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. Contentslide 2 tekstvlakken">
  <p:cSld name="G. Contentslide 2 tekstvlakke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8151019" y="4114800"/>
            <a:ext cx="800100" cy="650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56" name="Google Shape;56;p8"/>
          <p:cNvSpPr txBox="1"/>
          <p:nvPr>
            <p:ph idx="1" type="subTitle"/>
          </p:nvPr>
        </p:nvSpPr>
        <p:spPr>
          <a:xfrm>
            <a:off x="694800" y="864000"/>
            <a:ext cx="8136000" cy="4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Medium"/>
              <a:buNone/>
              <a:defRPr sz="2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8"/>
          <p:cNvSpPr txBox="1"/>
          <p:nvPr>
            <p:ph type="ctrTitle"/>
          </p:nvPr>
        </p:nvSpPr>
        <p:spPr>
          <a:xfrm>
            <a:off x="694800" y="0"/>
            <a:ext cx="8136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Quicksand SemiBold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702000" y="1458000"/>
            <a:ext cx="3549600" cy="3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·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3" type="body"/>
          </p:nvPr>
        </p:nvSpPr>
        <p:spPr>
          <a:xfrm>
            <a:off x="4521600" y="1458000"/>
            <a:ext cx="3549600" cy="3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·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8"/>
          <p:cNvSpPr/>
          <p:nvPr/>
        </p:nvSpPr>
        <p:spPr>
          <a:xfrm>
            <a:off x="-475771" y="203200"/>
            <a:ext cx="660189" cy="3289815"/>
          </a:xfrm>
          <a:prstGeom prst="roundRect">
            <a:avLst>
              <a:gd fmla="val 26291" name="adj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-309032" y="-135645"/>
            <a:ext cx="660189" cy="1282700"/>
          </a:xfrm>
          <a:prstGeom prst="roundRect">
            <a:avLst>
              <a:gd fmla="val 26291" name="adj"/>
            </a:avLst>
          </a:prstGeom>
          <a:solidFill>
            <a:srgbClr val="85CC97">
              <a:alpha val="30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. Contentslide 1 tekstvlak en beeld">
  <p:cSld name="H. Contentslide 1 tekstvlak en beeld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" type="body"/>
          </p:nvPr>
        </p:nvSpPr>
        <p:spPr>
          <a:xfrm>
            <a:off x="702000" y="1458000"/>
            <a:ext cx="46080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·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/>
          <p:nvPr/>
        </p:nvSpPr>
        <p:spPr>
          <a:xfrm>
            <a:off x="-475771" y="203200"/>
            <a:ext cx="660189" cy="3289815"/>
          </a:xfrm>
          <a:prstGeom prst="roundRect">
            <a:avLst>
              <a:gd fmla="val 26291" name="adj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8151019" y="4114800"/>
            <a:ext cx="800100" cy="6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-309032" y="-135645"/>
            <a:ext cx="660189" cy="1282700"/>
          </a:xfrm>
          <a:prstGeom prst="roundRect">
            <a:avLst>
              <a:gd fmla="val 26291" name="adj"/>
            </a:avLst>
          </a:prstGeom>
          <a:solidFill>
            <a:srgbClr val="85CC97">
              <a:alpha val="30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67" name="Google Shape;67;p9"/>
          <p:cNvSpPr/>
          <p:nvPr>
            <p:ph idx="2" type="pic"/>
          </p:nvPr>
        </p:nvSpPr>
        <p:spPr>
          <a:xfrm>
            <a:off x="5735650" y="376225"/>
            <a:ext cx="3666900" cy="4373700"/>
          </a:xfrm>
          <a:prstGeom prst="roundRect">
            <a:avLst>
              <a:gd fmla="val 3824" name="adj"/>
            </a:avLst>
          </a:prstGeom>
          <a:solidFill>
            <a:schemeClr val="accent6"/>
          </a:solidFill>
          <a:ln>
            <a:noFill/>
          </a:ln>
        </p:spPr>
      </p:sp>
      <p:sp>
        <p:nvSpPr>
          <p:cNvPr id="68" name="Google Shape;68;p9"/>
          <p:cNvSpPr txBox="1"/>
          <p:nvPr>
            <p:ph idx="3" type="subTitle"/>
          </p:nvPr>
        </p:nvSpPr>
        <p:spPr>
          <a:xfrm>
            <a:off x="694800" y="864000"/>
            <a:ext cx="8136000" cy="4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Medium"/>
              <a:buNone/>
              <a:defRPr sz="2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9"/>
          <p:cNvSpPr txBox="1"/>
          <p:nvPr>
            <p:ph type="ctrTitle"/>
          </p:nvPr>
        </p:nvSpPr>
        <p:spPr>
          <a:xfrm>
            <a:off x="694800" y="0"/>
            <a:ext cx="8136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Quicksand SemiBold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7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. Contentslide beeld">
  <p:cSld name="I. Contentslide beeld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subTitle"/>
          </p:nvPr>
        </p:nvSpPr>
        <p:spPr>
          <a:xfrm>
            <a:off x="694800" y="864000"/>
            <a:ext cx="8136000" cy="4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Medium"/>
              <a:buNone/>
              <a:defRPr sz="2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2" name="Google Shape;72;p10"/>
          <p:cNvSpPr txBox="1"/>
          <p:nvPr>
            <p:ph type="ctrTitle"/>
          </p:nvPr>
        </p:nvSpPr>
        <p:spPr>
          <a:xfrm>
            <a:off x="694800" y="0"/>
            <a:ext cx="8136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Quicksand SemiBold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695325" y="1389063"/>
            <a:ext cx="6029325" cy="3392487"/>
          </a:xfrm>
          <a:prstGeom prst="roundRect">
            <a:avLst>
              <a:gd fmla="val 4074" name="adj"/>
            </a:avLst>
          </a:prstGeom>
          <a:solidFill>
            <a:schemeClr val="accent6"/>
          </a:solidFill>
          <a:ln>
            <a:noFill/>
          </a:ln>
        </p:spPr>
      </p:sp>
      <p:sp>
        <p:nvSpPr>
          <p:cNvPr id="74" name="Google Shape;74;p10"/>
          <p:cNvSpPr/>
          <p:nvPr/>
        </p:nvSpPr>
        <p:spPr>
          <a:xfrm>
            <a:off x="-475771" y="203200"/>
            <a:ext cx="660189" cy="3289815"/>
          </a:xfrm>
          <a:prstGeom prst="roundRect">
            <a:avLst>
              <a:gd fmla="val 26291" name="adj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-309032" y="-135645"/>
            <a:ext cx="660189" cy="1282700"/>
          </a:xfrm>
          <a:prstGeom prst="roundRect">
            <a:avLst>
              <a:gd fmla="val 26291" name="adj"/>
            </a:avLst>
          </a:prstGeom>
          <a:solidFill>
            <a:srgbClr val="85CC97">
              <a:alpha val="308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8151019" y="4114800"/>
            <a:ext cx="800100" cy="6500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Spline Sans"/>
              <a:ea typeface="Spline Sans"/>
              <a:cs typeface="Spline Sans"/>
              <a:sym typeface="Spline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Graphics, Lettertype, logo, hart&#10;&#10;Automatisch gegenereerde beschrijving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43670" y="4044758"/>
            <a:ext cx="1100330" cy="11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" type="body"/>
          </p:nvPr>
        </p:nvSpPr>
        <p:spPr>
          <a:xfrm>
            <a:off x="702000" y="1458000"/>
            <a:ext cx="7336800" cy="3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pline Sans Light"/>
              <a:buNone/>
              <a:defRPr i="0" sz="2000" u="none" cap="none" strike="noStrike">
                <a:solidFill>
                  <a:schemeClr val="dk1"/>
                </a:solidFill>
                <a:latin typeface="Spline Sans Light"/>
                <a:ea typeface="Spline Sans Light"/>
                <a:cs typeface="Spline Sans Light"/>
                <a:sym typeface="Spline Sans Ligh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pline Sans Light"/>
              <a:buChar char="•"/>
              <a:defRPr i="0" sz="2000" u="none" cap="none" strike="noStrike">
                <a:solidFill>
                  <a:schemeClr val="dk1"/>
                </a:solidFill>
                <a:latin typeface="Spline Sans Light"/>
                <a:ea typeface="Spline Sans Light"/>
                <a:cs typeface="Spline Sans Light"/>
                <a:sym typeface="Spline Sans Ligh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pline Sans Light"/>
              <a:buChar char="-"/>
              <a:defRPr i="0" sz="1600" u="none" cap="none" strike="noStrike">
                <a:solidFill>
                  <a:schemeClr val="dk1"/>
                </a:solidFill>
                <a:latin typeface="Spline Sans Light"/>
                <a:ea typeface="Spline Sans Light"/>
                <a:cs typeface="Spline Sans Light"/>
                <a:sym typeface="Spline Sans Ligh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pline Sans Light"/>
              <a:buChar char="-"/>
              <a:defRPr i="0" sz="1600" u="none" cap="none" strike="noStrike">
                <a:solidFill>
                  <a:schemeClr val="dk1"/>
                </a:solidFill>
                <a:latin typeface="Spline Sans Light"/>
                <a:ea typeface="Spline Sans Light"/>
                <a:cs typeface="Spline Sans Light"/>
                <a:sym typeface="Spline Sans Ligh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pline Sans Light"/>
              <a:buChar char="·"/>
              <a:defRPr i="0" sz="1600" u="none" cap="none" strike="noStrike">
                <a:solidFill>
                  <a:schemeClr val="dk1"/>
                </a:solidFill>
                <a:latin typeface="Spline Sans Light"/>
                <a:ea typeface="Spline Sans Light"/>
                <a:cs typeface="Spline Sans Light"/>
                <a:sym typeface="Spline Sans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Spline Sans Light"/>
              <a:buChar char="•"/>
              <a:defRPr i="0" sz="1350" u="none" cap="none" strike="noStrike">
                <a:solidFill>
                  <a:schemeClr val="dk1"/>
                </a:solidFill>
                <a:latin typeface="Spline Sans Light"/>
                <a:ea typeface="Spline Sans Light"/>
                <a:cs typeface="Spline Sans Light"/>
                <a:sym typeface="Spline Sans Light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Spline Sans Light"/>
              <a:buChar char="•"/>
              <a:defRPr i="0" sz="1350" u="none" cap="none" strike="noStrike">
                <a:solidFill>
                  <a:schemeClr val="dk1"/>
                </a:solidFill>
                <a:latin typeface="Spline Sans Light"/>
                <a:ea typeface="Spline Sans Light"/>
                <a:cs typeface="Spline Sans Light"/>
                <a:sym typeface="Spline Sans Light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Spline Sans Light"/>
              <a:buChar char="•"/>
              <a:defRPr i="0" sz="1350" u="none" cap="none" strike="noStrike">
                <a:solidFill>
                  <a:schemeClr val="dk1"/>
                </a:solidFill>
                <a:latin typeface="Spline Sans Light"/>
                <a:ea typeface="Spline Sans Light"/>
                <a:cs typeface="Spline Sans Light"/>
                <a:sym typeface="Spline Sans Light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Spline Sans Light"/>
              <a:buChar char="•"/>
              <a:defRPr i="0" sz="1350" u="none" cap="none" strike="noStrike">
                <a:solidFill>
                  <a:schemeClr val="dk1"/>
                </a:solidFill>
                <a:latin typeface="Spline Sans Light"/>
                <a:ea typeface="Spline Sans Light"/>
                <a:cs typeface="Spline Sans Light"/>
                <a:sym typeface="Spline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694800" y="0"/>
            <a:ext cx="8136000" cy="99447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Quicksand Medium"/>
              <a:buNone/>
              <a:defRPr i="0" sz="2700" u="none" cap="none" strike="noStrik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Quicksand Medium"/>
              <a:buNone/>
              <a:defRPr sz="1800"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Quicksand Medium"/>
              <a:buNone/>
              <a:defRPr sz="1800"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Quicksand Medium"/>
              <a:buNone/>
              <a:defRPr sz="1800"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Quicksand Medium"/>
              <a:buNone/>
              <a:defRPr sz="1800"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Quicksand Medium"/>
              <a:buNone/>
              <a:defRPr sz="1800"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Quicksand Medium"/>
              <a:buNone/>
              <a:defRPr sz="1800"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Quicksand Medium"/>
              <a:buNone/>
              <a:defRPr sz="1800"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Quicksand Medium"/>
              <a:buNone/>
              <a:defRPr sz="1800"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93" r="3383" t="0"/>
          <a:stretch/>
        </p:blipFill>
        <p:spPr>
          <a:xfrm>
            <a:off x="1098550" y="-209550"/>
            <a:ext cx="6210300" cy="4440300"/>
          </a:xfrm>
          <a:prstGeom prst="roundRect">
            <a:avLst>
              <a:gd fmla="val 16667" name="adj"/>
            </a:avLst>
          </a:prstGeom>
        </p:spPr>
      </p:pic>
      <p:sp>
        <p:nvSpPr>
          <p:cNvPr id="85" name="Google Shape;85;p12"/>
          <p:cNvSpPr/>
          <p:nvPr>
            <p:ph idx="1" type="body"/>
          </p:nvPr>
        </p:nvSpPr>
        <p:spPr>
          <a:xfrm>
            <a:off x="-363538" y="2983014"/>
            <a:ext cx="3474900" cy="1743000"/>
          </a:xfrm>
          <a:prstGeom prst="roundRect">
            <a:avLst>
              <a:gd fmla="val 16667" name="adj"/>
            </a:avLst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E1E6"/>
              </a:solidFill>
            </a:endParaRPr>
          </a:p>
        </p:txBody>
      </p:sp>
      <p:sp>
        <p:nvSpPr>
          <p:cNvPr id="86" name="Google Shape;86;p12"/>
          <p:cNvSpPr/>
          <p:nvPr>
            <p:ph idx="3" type="body"/>
          </p:nvPr>
        </p:nvSpPr>
        <p:spPr>
          <a:xfrm>
            <a:off x="-363538" y="2033741"/>
            <a:ext cx="1814400" cy="2374500"/>
          </a:xfrm>
          <a:prstGeom prst="roundRect">
            <a:avLst>
              <a:gd fmla="val 16667" name="adj"/>
            </a:avLst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/>
          <p:nvPr>
            <p:ph idx="4" type="body"/>
          </p:nvPr>
        </p:nvSpPr>
        <p:spPr>
          <a:xfrm>
            <a:off x="365090" y="3327449"/>
            <a:ext cx="5945400" cy="1743000"/>
          </a:xfrm>
          <a:prstGeom prst="roundRect">
            <a:avLst>
              <a:gd fmla="val 16667" name="adj"/>
            </a:avLst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 txBox="1"/>
          <p:nvPr>
            <p:ph idx="5" type="body"/>
          </p:nvPr>
        </p:nvSpPr>
        <p:spPr>
          <a:xfrm>
            <a:off x="504900" y="4408243"/>
            <a:ext cx="5353200" cy="38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nl-NL"/>
              <a:t>21 januari 2025 - Carina Segers en Stanley van der Kuil</a:t>
            </a:r>
            <a:endParaRPr/>
          </a:p>
        </p:txBody>
      </p:sp>
      <p:sp>
        <p:nvSpPr>
          <p:cNvPr id="89" name="Google Shape;89;p12"/>
          <p:cNvSpPr txBox="1"/>
          <p:nvPr>
            <p:ph idx="6" type="subTitle"/>
          </p:nvPr>
        </p:nvSpPr>
        <p:spPr>
          <a:xfrm>
            <a:off x="504900" y="3919063"/>
            <a:ext cx="5353200" cy="451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/>
              <a:t>Bouwen aan een gezonde gemeenschap</a:t>
            </a:r>
            <a:endParaRPr sz="2100"/>
          </a:p>
        </p:txBody>
      </p:sp>
      <p:sp>
        <p:nvSpPr>
          <p:cNvPr id="90" name="Google Shape;90;p12"/>
          <p:cNvSpPr txBox="1"/>
          <p:nvPr>
            <p:ph type="ctrTitle"/>
          </p:nvPr>
        </p:nvSpPr>
        <p:spPr>
          <a:xfrm>
            <a:off x="504900" y="3516775"/>
            <a:ext cx="5665800" cy="40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-NL" sz="2430"/>
              <a:t>Community building in de Thuisplusflat</a:t>
            </a:r>
            <a:endParaRPr sz="213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ctrTitle"/>
          </p:nvPr>
        </p:nvSpPr>
        <p:spPr>
          <a:xfrm>
            <a:off x="368150" y="2691050"/>
            <a:ext cx="8475600" cy="8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-NL" sz="2530"/>
              <a:t>“Alleen doen we een beetje, samen doen we heel veel” </a:t>
            </a:r>
            <a:endParaRPr sz="253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-NL" sz="2530"/>
              <a:t>- H</a:t>
            </a:r>
            <a:r>
              <a:rPr lang="nl-NL" sz="2530"/>
              <a:t>elen Keller </a:t>
            </a:r>
            <a:endParaRPr sz="243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ctrTitle"/>
          </p:nvPr>
        </p:nvSpPr>
        <p:spPr>
          <a:xfrm>
            <a:off x="666000" y="2691050"/>
            <a:ext cx="6347700" cy="8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-NL" sz="2330"/>
              <a:t>“Als je snel wilt gaan, ga alleen. Als je verder wilt komen, ga samen.” – Afrikaans gezegde</a:t>
            </a:r>
            <a:endParaRPr sz="223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idx="2" type="body"/>
          </p:nvPr>
        </p:nvSpPr>
        <p:spPr>
          <a:xfrm>
            <a:off x="702000" y="1458000"/>
            <a:ext cx="35496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nl-NL"/>
              <a:t>Carina Segers</a:t>
            </a:r>
            <a:endParaRPr/>
          </a:p>
        </p:txBody>
      </p:sp>
      <p:sp>
        <p:nvSpPr>
          <p:cNvPr id="101" name="Google Shape;101;p14"/>
          <p:cNvSpPr txBox="1"/>
          <p:nvPr>
            <p:ph idx="1" type="subTitle"/>
          </p:nvPr>
        </p:nvSpPr>
        <p:spPr>
          <a:xfrm>
            <a:off x="694800" y="864000"/>
            <a:ext cx="8136000" cy="4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Product Owners bij Laurens</a:t>
            </a:r>
            <a:endParaRPr/>
          </a:p>
        </p:txBody>
      </p:sp>
      <p:sp>
        <p:nvSpPr>
          <p:cNvPr id="102" name="Google Shape;102;p14"/>
          <p:cNvSpPr txBox="1"/>
          <p:nvPr>
            <p:ph type="ctrTitle"/>
          </p:nvPr>
        </p:nvSpPr>
        <p:spPr>
          <a:xfrm>
            <a:off x="694800" y="0"/>
            <a:ext cx="8136000" cy="86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Wie zijn wij?</a:t>
            </a:r>
            <a:endParaRPr/>
          </a:p>
        </p:txBody>
      </p:sp>
      <p:sp>
        <p:nvSpPr>
          <p:cNvPr id="103" name="Google Shape;103;p14"/>
          <p:cNvSpPr txBox="1"/>
          <p:nvPr>
            <p:ph idx="3" type="body"/>
          </p:nvPr>
        </p:nvSpPr>
        <p:spPr>
          <a:xfrm>
            <a:off x="4521600" y="1458000"/>
            <a:ext cx="35496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nl-NL"/>
              <a:t>Stanley van der Kuil</a:t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0" r="17005" t="17484"/>
          <a:stretch/>
        </p:blipFill>
        <p:spPr>
          <a:xfrm>
            <a:off x="702000" y="1983801"/>
            <a:ext cx="3425147" cy="22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675" y="2005200"/>
            <a:ext cx="3425152" cy="2282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702000" y="1458000"/>
            <a:ext cx="73368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Geleerde lessen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De Sociaal Beheerders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Uitdagingen en </a:t>
            </a:r>
            <a:r>
              <a:rPr lang="nl-NL"/>
              <a:t>dilemma's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Tips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Successen delen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 txBox="1"/>
          <p:nvPr>
            <p:ph idx="2" type="subTitle"/>
          </p:nvPr>
        </p:nvSpPr>
        <p:spPr>
          <a:xfrm>
            <a:off x="694800" y="864000"/>
            <a:ext cx="8136000" cy="4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Wat kan je verwachten in dit half uur?</a:t>
            </a:r>
            <a:endParaRPr/>
          </a:p>
        </p:txBody>
      </p:sp>
      <p:sp>
        <p:nvSpPr>
          <p:cNvPr id="112" name="Google Shape;112;p15"/>
          <p:cNvSpPr txBox="1"/>
          <p:nvPr>
            <p:ph type="ctrTitle"/>
          </p:nvPr>
        </p:nvSpPr>
        <p:spPr>
          <a:xfrm>
            <a:off x="694800" y="0"/>
            <a:ext cx="8136000" cy="86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Inhoud van deze sessie</a:t>
            </a:r>
            <a:endParaRPr/>
          </a:p>
        </p:txBody>
      </p:sp>
      <p:pic>
        <p:nvPicPr>
          <p:cNvPr id="113" name="Google Shape;113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4937" r="24937" t="0"/>
          <a:stretch/>
        </p:blipFill>
        <p:spPr>
          <a:xfrm>
            <a:off x="6247475" y="0"/>
            <a:ext cx="3351000" cy="4455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702000" y="1458000"/>
            <a:ext cx="73368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nl-NL"/>
              <a:t>2021: 	De eerste pilotlocatie</a:t>
            </a:r>
            <a:endParaRPr/>
          </a:p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Inzet op preventie en gezondheid, vanuit domein Thuiszorg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Welzijn uitbesteed aan derden</a:t>
            </a:r>
            <a:endParaRPr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nl-NL"/>
              <a:t>2024: 	Doorontwikkeling en nieuwe locaties</a:t>
            </a:r>
            <a:endParaRPr/>
          </a:p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Sociaal domein Laurens met aandacht voor welzijn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Samenwerking tussen product owners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Aanstellen van sociaal beheerders</a:t>
            </a:r>
            <a:endParaRPr/>
          </a:p>
        </p:txBody>
      </p:sp>
      <p:sp>
        <p:nvSpPr>
          <p:cNvPr id="119" name="Google Shape;119;p16"/>
          <p:cNvSpPr txBox="1"/>
          <p:nvPr>
            <p:ph idx="2" type="subTitle"/>
          </p:nvPr>
        </p:nvSpPr>
        <p:spPr>
          <a:xfrm>
            <a:off x="694800" y="864000"/>
            <a:ext cx="8136000" cy="4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Thuisplusflat 1.0 vs 2.0</a:t>
            </a:r>
            <a:endParaRPr/>
          </a:p>
        </p:txBody>
      </p:sp>
      <p:sp>
        <p:nvSpPr>
          <p:cNvPr id="120" name="Google Shape;120;p16"/>
          <p:cNvSpPr txBox="1"/>
          <p:nvPr>
            <p:ph type="ctrTitle"/>
          </p:nvPr>
        </p:nvSpPr>
        <p:spPr>
          <a:xfrm>
            <a:off x="694800" y="0"/>
            <a:ext cx="8136000" cy="86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Geleerde lessen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idx="3" type="subTitle"/>
          </p:nvPr>
        </p:nvSpPr>
        <p:spPr>
          <a:xfrm>
            <a:off x="694800" y="864000"/>
            <a:ext cx="8136000" cy="4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zorgen voor:</a:t>
            </a:r>
            <a:endParaRPr/>
          </a:p>
        </p:txBody>
      </p:sp>
      <p:sp>
        <p:nvSpPr>
          <p:cNvPr id="126" name="Google Shape;126;p17"/>
          <p:cNvSpPr txBox="1"/>
          <p:nvPr>
            <p:ph type="ctrTitle"/>
          </p:nvPr>
        </p:nvSpPr>
        <p:spPr>
          <a:xfrm>
            <a:off x="694800" y="0"/>
            <a:ext cx="8136000" cy="86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De Sociaal Beheerders</a:t>
            </a:r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694800" y="1315800"/>
            <a:ext cx="4608000" cy="324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●"/>
            </a:pPr>
            <a:r>
              <a:rPr lang="nl-NL" sz="1800"/>
              <a:t>Verbinding</a:t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 sz="1800"/>
              <a:t>A</a:t>
            </a:r>
            <a:r>
              <a:rPr lang="nl-NL" sz="1800"/>
              <a:t>anwezigheid </a:t>
            </a:r>
            <a:r>
              <a:rPr lang="nl-NL" sz="1800"/>
              <a:t> en aandacht </a:t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 sz="1800"/>
              <a:t>K</a:t>
            </a:r>
            <a:r>
              <a:rPr lang="nl-NL" sz="1800"/>
              <a:t>ennis delen</a:t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 sz="1800"/>
              <a:t>Verbindende schakel </a:t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 sz="1800"/>
              <a:t>Bouwen aan een duurzame Gemeenschap</a:t>
            </a:r>
            <a:endParaRPr sz="1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8" name="Google Shape;128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2138" l="0" r="27193" t="5276"/>
          <a:stretch/>
        </p:blipFill>
        <p:spPr>
          <a:xfrm>
            <a:off x="5735650" y="-328325"/>
            <a:ext cx="3783000" cy="50301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702000" y="1458000"/>
            <a:ext cx="73368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De ontmoetingsruimte: toegang krijgen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Samen eten: een gezonde maaltijd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Koffie: de </a:t>
            </a:r>
            <a:r>
              <a:rPr lang="nl-NL"/>
              <a:t>vrijwilligers pot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Verplichte elementen: een passend activiteitenprogramma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>
            <p:ph idx="2" type="subTitle"/>
          </p:nvPr>
        </p:nvSpPr>
        <p:spPr>
          <a:xfrm>
            <a:off x="694800" y="864000"/>
            <a:ext cx="8136000" cy="4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en hoe we dit konden omdraaien</a:t>
            </a:r>
            <a:endParaRPr/>
          </a:p>
        </p:txBody>
      </p:sp>
      <p:sp>
        <p:nvSpPr>
          <p:cNvPr id="135" name="Google Shape;135;p18"/>
          <p:cNvSpPr txBox="1"/>
          <p:nvPr>
            <p:ph type="ctrTitle"/>
          </p:nvPr>
        </p:nvSpPr>
        <p:spPr>
          <a:xfrm>
            <a:off x="694800" y="0"/>
            <a:ext cx="8136000" cy="86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Uitdagingen en dilemma’s</a:t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01" y="2792525"/>
            <a:ext cx="2899302" cy="19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8650" y="2792525"/>
            <a:ext cx="2899308" cy="19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702000" y="1458000"/>
            <a:ext cx="73368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nl-NL"/>
              <a:t>Wanneer mensen zich gewaardeerd en gehoord voelen, groeit de betrokkenheid en de bereidheid om bij te dragen aan het grotere geheel.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●"/>
            </a:pPr>
            <a:r>
              <a:rPr lang="nl-NL" sz="1800"/>
              <a:t>Luister naar elkaar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Creëer</a:t>
            </a:r>
            <a:r>
              <a:rPr lang="nl-NL"/>
              <a:t> waarde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Wees consistent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Bouw verder op wat al bestaat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>
            <p:ph idx="2" type="subTitle"/>
          </p:nvPr>
        </p:nvSpPr>
        <p:spPr>
          <a:xfrm>
            <a:off x="694800" y="864000"/>
            <a:ext cx="8136000" cy="4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Een gezonde gemeenschap</a:t>
            </a:r>
            <a:endParaRPr/>
          </a:p>
        </p:txBody>
      </p:sp>
      <p:sp>
        <p:nvSpPr>
          <p:cNvPr id="144" name="Google Shape;144;p19"/>
          <p:cNvSpPr txBox="1"/>
          <p:nvPr>
            <p:ph type="ctrTitle"/>
          </p:nvPr>
        </p:nvSpPr>
        <p:spPr>
          <a:xfrm>
            <a:off x="694800" y="0"/>
            <a:ext cx="8136000" cy="86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Tips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694800" y="1422100"/>
            <a:ext cx="73368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Nieuwe vrijwilligers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Nieuwe initiatieven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Een nieuwe beheerder voor een ontmoetingsruimte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Reuring in de flats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Vertrouwen van- en verbinding met de gemeenschap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Saamhorigheid onder de verschillende Thuisplusflats</a:t>
            </a:r>
            <a:endParaRPr/>
          </a:p>
        </p:txBody>
      </p:sp>
      <p:sp>
        <p:nvSpPr>
          <p:cNvPr id="150" name="Google Shape;150;p20"/>
          <p:cNvSpPr txBox="1"/>
          <p:nvPr>
            <p:ph idx="2" type="subTitle"/>
          </p:nvPr>
        </p:nvSpPr>
        <p:spPr>
          <a:xfrm>
            <a:off x="694800" y="864000"/>
            <a:ext cx="8136000" cy="4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Wat heeft dit tot nu toe opgeleverd</a:t>
            </a:r>
            <a:endParaRPr/>
          </a:p>
        </p:txBody>
      </p:sp>
      <p:sp>
        <p:nvSpPr>
          <p:cNvPr id="151" name="Google Shape;151;p20"/>
          <p:cNvSpPr txBox="1"/>
          <p:nvPr>
            <p:ph type="ctrTitle"/>
          </p:nvPr>
        </p:nvSpPr>
        <p:spPr>
          <a:xfrm>
            <a:off x="694800" y="0"/>
            <a:ext cx="8136000" cy="86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Successen delen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laurens">
      <a:dk1>
        <a:srgbClr val="333333"/>
      </a:dk1>
      <a:lt1>
        <a:srgbClr val="FFFFFF"/>
      </a:lt1>
      <a:dk2>
        <a:srgbClr val="DF3557"/>
      </a:dk2>
      <a:lt2>
        <a:srgbClr val="85CC97"/>
      </a:lt2>
      <a:accent1>
        <a:srgbClr val="F9E3E3"/>
      </a:accent1>
      <a:accent2>
        <a:srgbClr val="F9E3E3"/>
      </a:accent2>
      <a:accent3>
        <a:srgbClr val="D8EBD8"/>
      </a:accent3>
      <a:accent4>
        <a:srgbClr val="D8EBD8"/>
      </a:accent4>
      <a:accent5>
        <a:srgbClr val="D2F0F0"/>
      </a:accent5>
      <a:accent6>
        <a:srgbClr val="D2F0F0"/>
      </a:accent6>
      <a:hlink>
        <a:srgbClr val="DF355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